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70" r:id="rId7"/>
    <p:sldId id="265" r:id="rId8"/>
    <p:sldId id="264" r:id="rId9"/>
    <p:sldId id="271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AD988-F678-4022-AC22-561E674A6C4E}" v="719" dt="2018-07-20T14:09:2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40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18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NY, Patrick" userId="62034b7c-91a4-400a-9e3d-180fa84947a4" providerId="ADAL" clId="{0C98F5AB-0CFC-476C-9D51-CCD9DDD688BB}"/>
    <pc:docChg chg="undo custSel delSld modSld">
      <pc:chgData name="BRENNY, Patrick" userId="62034b7c-91a4-400a-9e3d-180fa84947a4" providerId="ADAL" clId="{0C98F5AB-0CFC-476C-9D51-CCD9DDD688BB}" dt="2018-07-20T14:09:28.052" v="718" actId="2696"/>
      <pc:docMkLst>
        <pc:docMk/>
      </pc:docMkLst>
      <pc:sldChg chg="modSp">
        <pc:chgData name="BRENNY, Patrick" userId="62034b7c-91a4-400a-9e3d-180fa84947a4" providerId="ADAL" clId="{0C98F5AB-0CFC-476C-9D51-CCD9DDD688BB}" dt="2018-07-20T13:32:48.944" v="32" actId="1076"/>
        <pc:sldMkLst>
          <pc:docMk/>
          <pc:sldMk cId="0" sldId="260"/>
        </pc:sldMkLst>
        <pc:spChg chg="mod">
          <ac:chgData name="BRENNY, Patrick" userId="62034b7c-91a4-400a-9e3d-180fa84947a4" providerId="ADAL" clId="{0C98F5AB-0CFC-476C-9D51-CCD9DDD688BB}" dt="2018-07-20T13:32:48.944" v="32" actId="1076"/>
          <ac:spMkLst>
            <pc:docMk/>
            <pc:sldMk cId="0" sldId="260"/>
            <ac:spMk id="7171" creationId="{424BEF51-CCC6-4968-B6CF-96486DF5CC83}"/>
          </ac:spMkLst>
        </pc:spChg>
      </pc:sldChg>
      <pc:sldChg chg="modSp">
        <pc:chgData name="BRENNY, Patrick" userId="62034b7c-91a4-400a-9e3d-180fa84947a4" providerId="ADAL" clId="{0C98F5AB-0CFC-476C-9D51-CCD9DDD688BB}" dt="2018-07-20T14:07:38.709" v="695" actId="20577"/>
        <pc:sldMkLst>
          <pc:docMk/>
          <pc:sldMk cId="3765805525" sldId="267"/>
        </pc:sldMkLst>
        <pc:spChg chg="mod">
          <ac:chgData name="BRENNY, Patrick" userId="62034b7c-91a4-400a-9e3d-180fa84947a4" providerId="ADAL" clId="{0C98F5AB-0CFC-476C-9D51-CCD9DDD688BB}" dt="2018-07-20T14:06:48.237" v="665" actId="14100"/>
          <ac:spMkLst>
            <pc:docMk/>
            <pc:sldMk cId="3765805525" sldId="267"/>
            <ac:spMk id="2" creationId="{4148AFBA-B2C0-48EC-9E21-81FEE7E6D419}"/>
          </ac:spMkLst>
        </pc:spChg>
        <pc:spChg chg="mod">
          <ac:chgData name="BRENNY, Patrick" userId="62034b7c-91a4-400a-9e3d-180fa84947a4" providerId="ADAL" clId="{0C98F5AB-0CFC-476C-9D51-CCD9DDD688BB}" dt="2018-07-20T14:07:38.709" v="695" actId="20577"/>
          <ac:spMkLst>
            <pc:docMk/>
            <pc:sldMk cId="3765805525" sldId="267"/>
            <ac:spMk id="3" creationId="{855B1AAB-1FA4-461A-B33F-436556AFE47B}"/>
          </ac:spMkLst>
        </pc:spChg>
      </pc:sldChg>
      <pc:sldChg chg="modSp">
        <pc:chgData name="BRENNY, Patrick" userId="62034b7c-91a4-400a-9e3d-180fa84947a4" providerId="ADAL" clId="{0C98F5AB-0CFC-476C-9D51-CCD9DDD688BB}" dt="2018-07-20T14:08:41.588" v="714" actId="20577"/>
        <pc:sldMkLst>
          <pc:docMk/>
          <pc:sldMk cId="36662236" sldId="268"/>
        </pc:sldMkLst>
        <pc:spChg chg="mod">
          <ac:chgData name="BRENNY, Patrick" userId="62034b7c-91a4-400a-9e3d-180fa84947a4" providerId="ADAL" clId="{0C98F5AB-0CFC-476C-9D51-CCD9DDD688BB}" dt="2018-07-20T14:06:02.392" v="651" actId="14100"/>
          <ac:spMkLst>
            <pc:docMk/>
            <pc:sldMk cId="36662236" sldId="268"/>
            <ac:spMk id="2" creationId="{4148AFBA-B2C0-48EC-9E21-81FEE7E6D419}"/>
          </ac:spMkLst>
        </pc:spChg>
        <pc:spChg chg="mod">
          <ac:chgData name="BRENNY, Patrick" userId="62034b7c-91a4-400a-9e3d-180fa84947a4" providerId="ADAL" clId="{0C98F5AB-0CFC-476C-9D51-CCD9DDD688BB}" dt="2018-07-20T14:08:41.588" v="714" actId="20577"/>
          <ac:spMkLst>
            <pc:docMk/>
            <pc:sldMk cId="36662236" sldId="268"/>
            <ac:spMk id="4" creationId="{A4837A55-EFA4-40DD-8F0A-0AE3D4B98684}"/>
          </ac:spMkLst>
        </pc:spChg>
      </pc:sldChg>
      <pc:sldChg chg="modSp del">
        <pc:chgData name="BRENNY, Patrick" userId="62034b7c-91a4-400a-9e3d-180fa84947a4" providerId="ADAL" clId="{0C98F5AB-0CFC-476C-9D51-CCD9DDD688BB}" dt="2018-07-20T14:09:28.052" v="717" actId="2696"/>
        <pc:sldMkLst>
          <pc:docMk/>
          <pc:sldMk cId="0" sldId="269"/>
        </pc:sldMkLst>
        <pc:spChg chg="mod">
          <ac:chgData name="BRENNY, Patrick" userId="62034b7c-91a4-400a-9e3d-180fa84947a4" providerId="ADAL" clId="{0C98F5AB-0CFC-476C-9D51-CCD9DDD688BB}" dt="2018-07-20T14:09:13.758" v="715" actId="255"/>
          <ac:spMkLst>
            <pc:docMk/>
            <pc:sldMk cId="0" sldId="269"/>
            <ac:spMk id="8194" creationId="{26364DB3-96E5-48F3-A725-582E4B31A07C}"/>
          </ac:spMkLst>
        </pc:spChg>
        <pc:spChg chg="mod">
          <ac:chgData name="BRENNY, Patrick" userId="62034b7c-91a4-400a-9e3d-180fa84947a4" providerId="ADAL" clId="{0C98F5AB-0CFC-476C-9D51-CCD9DDD688BB}" dt="2018-07-20T14:09:20.477" v="716" actId="6549"/>
          <ac:spMkLst>
            <pc:docMk/>
            <pc:sldMk cId="0" sldId="269"/>
            <ac:spMk id="8195" creationId="{98D8A77B-620B-4D2F-B877-30E900452EDF}"/>
          </ac:spMkLst>
        </pc:spChg>
      </pc:sldChg>
      <pc:sldMasterChg chg="delSldLayout">
        <pc:chgData name="BRENNY, Patrick" userId="62034b7c-91a4-400a-9e3d-180fa84947a4" providerId="ADAL" clId="{0C98F5AB-0CFC-476C-9D51-CCD9DDD688BB}" dt="2018-07-20T14:09:28.052" v="718" actId="2696"/>
        <pc:sldMasterMkLst>
          <pc:docMk/>
          <pc:sldMasterMk cId="0" sldId="2147483648"/>
        </pc:sldMasterMkLst>
        <pc:sldLayoutChg chg="del">
          <pc:chgData name="BRENNY, Patrick" userId="62034b7c-91a4-400a-9e3d-180fa84947a4" providerId="ADAL" clId="{0C98F5AB-0CFC-476C-9D51-CCD9DDD688BB}" dt="2018-07-20T14:09:28.052" v="718" actId="2696"/>
          <pc:sldLayoutMkLst>
            <pc:docMk/>
            <pc:sldMasterMk cId="0" sldId="2147483648"/>
            <pc:sldLayoutMk cId="406504830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bye\OneDrive%20-%20UNAIDS\My%20Documents\UNAIDS\2018\Projects\Flagship%20report\Global%20Report%202018\Data\EDMS-Extra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Trends</a:t>
            </a:r>
            <a:r>
              <a:rPr lang="fr-FR" sz="1800" b="1" baseline="0" dirty="0"/>
              <a:t> in t</a:t>
            </a:r>
            <a:r>
              <a:rPr lang="fr-FR" sz="1800" b="1" dirty="0"/>
              <a:t>est</a:t>
            </a:r>
            <a:r>
              <a:rPr lang="fr-FR" sz="1800" b="1" baseline="0" dirty="0"/>
              <a:t> and </a:t>
            </a:r>
            <a:r>
              <a:rPr lang="en-US" sz="1800" b="1" baseline="0" noProof="0" dirty="0"/>
              <a:t>treatment</a:t>
            </a:r>
            <a:r>
              <a:rPr lang="fr-FR" sz="1800" b="1" baseline="0" dirty="0"/>
              <a:t> </a:t>
            </a:r>
            <a:r>
              <a:rPr lang="fr-FR" sz="1800" b="1" dirty="0"/>
              <a:t>cascade in WCA</a:t>
            </a:r>
          </a:p>
          <a:p>
            <a:pPr>
              <a:defRPr sz="1800" b="1"/>
            </a:pPr>
            <a:r>
              <a:rPr lang="fr-FR" sz="1800" b="1" dirty="0"/>
              <a:t>2015-2017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C8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Sheet1!$C$6:$C$8</c:f>
              <c:strCache>
                <c:ptCount val="3"/>
                <c:pt idx="0">
                  <c:v>PLHIV who know their status </c:v>
                </c:pt>
                <c:pt idx="1">
                  <c:v>People living with HIV receiving ART</c:v>
                </c:pt>
                <c:pt idx="2">
                  <c:v>People virally suppressed among all PLHIV</c:v>
                </c:pt>
              </c:strCache>
            </c:strRef>
          </c:cat>
          <c:val>
            <c:numRef>
              <c:f>Sheet1!$D$6:$D$8</c:f>
              <c:numCache>
                <c:formatCode>0</c:formatCode>
                <c:ptCount val="3"/>
                <c:pt idx="0">
                  <c:v>38.322471</c:v>
                </c:pt>
                <c:pt idx="1">
                  <c:v>30.138259000000001</c:v>
                </c:pt>
                <c:pt idx="2">
                  <c:v>13.260249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8-446B-9179-820058791822}"/>
            </c:ext>
          </c:extLst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A9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Sheet1!$C$6:$C$8</c:f>
              <c:strCache>
                <c:ptCount val="3"/>
                <c:pt idx="0">
                  <c:v>PLHIV who know their status </c:v>
                </c:pt>
                <c:pt idx="1">
                  <c:v>People living with HIV receiving ART</c:v>
                </c:pt>
                <c:pt idx="2">
                  <c:v>People virally suppressed among all PLHIV</c:v>
                </c:pt>
              </c:strCache>
            </c:strRef>
          </c:cat>
          <c:val>
            <c:numRef>
              <c:f>Sheet1!$E$6:$E$8</c:f>
              <c:numCache>
                <c:formatCode>0</c:formatCode>
                <c:ptCount val="3"/>
                <c:pt idx="0">
                  <c:v>42.927556000000003</c:v>
                </c:pt>
                <c:pt idx="1">
                  <c:v>34.789209999999997</c:v>
                </c:pt>
                <c:pt idx="2">
                  <c:v>25.680758000000001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8-446B-9179-820058791822}"/>
            </c:ext>
          </c:extLst>
        </c:ser>
        <c:ser>
          <c:idx val="2"/>
          <c:order val="2"/>
          <c:tx>
            <c:strRef>
              <c:f>Sheet1!$F$5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DC8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Sheet1!$C$6:$C$8</c:f>
              <c:strCache>
                <c:ptCount val="3"/>
                <c:pt idx="0">
                  <c:v>PLHIV who know their status </c:v>
                </c:pt>
                <c:pt idx="1">
                  <c:v>People living with HIV receiving ART</c:v>
                </c:pt>
                <c:pt idx="2">
                  <c:v>People virally suppressed among all PLHIV</c:v>
                </c:pt>
              </c:strCache>
            </c:strRef>
          </c:cat>
          <c:val>
            <c:numRef>
              <c:f>Sheet1!$F$6:$F$8</c:f>
              <c:numCache>
                <c:formatCode>0</c:formatCode>
                <c:ptCount val="3"/>
                <c:pt idx="0">
                  <c:v>47.856596000000003</c:v>
                </c:pt>
                <c:pt idx="1">
                  <c:v>39.810938999999998</c:v>
                </c:pt>
                <c:pt idx="2">
                  <c:v>28.970897999999998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8-446B-9179-820058791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811000"/>
        <c:axId val="485812640"/>
      </c:barChart>
      <c:catAx>
        <c:axId val="48581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812640"/>
        <c:crosses val="autoZero"/>
        <c:auto val="1"/>
        <c:lblAlgn val="ctr"/>
        <c:lblOffset val="100"/>
        <c:noMultiLvlLbl val="0"/>
      </c:catAx>
      <c:valAx>
        <c:axId val="48581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50" b="1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81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Trends</a:t>
            </a:r>
            <a:r>
              <a:rPr lang="fr-FR" sz="1600" b="1" baseline="0" dirty="0"/>
              <a:t> in PMTCT </a:t>
            </a:r>
            <a:r>
              <a:rPr lang="en-US" sz="1600" b="1" baseline="0" noProof="0" dirty="0"/>
              <a:t>coverage</a:t>
            </a:r>
            <a:r>
              <a:rPr lang="fr-FR" sz="1600" b="1" baseline="0" dirty="0"/>
              <a:t> WCA and ESA </a:t>
            </a:r>
            <a:r>
              <a:rPr lang="fr-FR" sz="1600" b="1" dirty="0"/>
              <a:t>2015-2017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WCA</c:v>
                </c:pt>
              </c:strCache>
            </c:strRef>
          </c:tx>
          <c:spPr>
            <a:solidFill>
              <a:srgbClr val="00A9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Sheet1!$D$5:$F$5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Sheet1!$D$9:$F$9</c:f>
              <c:numCache>
                <c:formatCode>0</c:formatCode>
                <c:ptCount val="3"/>
                <c:pt idx="0">
                  <c:v>48.218237000000002</c:v>
                </c:pt>
                <c:pt idx="1">
                  <c:v>50.312696000000003</c:v>
                </c:pt>
                <c:pt idx="2">
                  <c:v>47.986820999999999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9-4F3B-BBA3-F4AF8B5E165F}"/>
            </c:ext>
          </c:extLst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ESA</c:v>
                </c:pt>
              </c:strCache>
            </c:strRef>
          </c:tx>
          <c:spPr>
            <a:solidFill>
              <a:srgbClr val="CDC8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Sheet1!$D$5:$F$5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Sheet1!$D$10:$F$10</c:f>
              <c:numCache>
                <c:formatCode>0</c:formatCode>
                <c:ptCount val="3"/>
                <c:pt idx="0">
                  <c:v>89.818779000000006</c:v>
                </c:pt>
                <c:pt idx="1">
                  <c:v>90.203785999999994</c:v>
                </c:pt>
                <c:pt idx="2">
                  <c:v>93.090903999999995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9-4F3B-BBA3-F4AF8B5E1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811000"/>
        <c:axId val="485812640"/>
      </c:barChart>
      <c:catAx>
        <c:axId val="48581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812640"/>
        <c:crosses val="autoZero"/>
        <c:auto val="1"/>
        <c:lblAlgn val="ctr"/>
        <c:lblOffset val="100"/>
        <c:noMultiLvlLbl val="0"/>
      </c:catAx>
      <c:valAx>
        <c:axId val="48581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81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Annual new infections, AIDS related deaths, Resource availability</a:t>
            </a:r>
            <a:r>
              <a:rPr lang="fr-FR" b="1" baseline="0"/>
              <a:t> and 2020 impact targets</a:t>
            </a:r>
            <a:endParaRPr lang="fr-F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Ressource!$B$9</c:f>
              <c:strCache>
                <c:ptCount val="1"/>
                <c:pt idx="0">
                  <c:v>Ressource available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Ressource!$C$9:$Q$9</c:f>
              <c:numCache>
                <c:formatCode>General</c:formatCode>
                <c:ptCount val="15"/>
                <c:pt idx="0">
                  <c:v>1.2769999999999999</c:v>
                </c:pt>
                <c:pt idx="1">
                  <c:v>1.3620000000000001</c:v>
                </c:pt>
                <c:pt idx="2">
                  <c:v>2.0590000000000002</c:v>
                </c:pt>
                <c:pt idx="3">
                  <c:v>2.0819999999999999</c:v>
                </c:pt>
                <c:pt idx="4">
                  <c:v>1.9139999999999999</c:v>
                </c:pt>
                <c:pt idx="5">
                  <c:v>1.9690000000000001</c:v>
                </c:pt>
                <c:pt idx="6">
                  <c:v>2.1459999999999999</c:v>
                </c:pt>
                <c:pt idx="7">
                  <c:v>2.4430000000000001</c:v>
                </c:pt>
                <c:pt idx="8">
                  <c:v>2.1139999999999999</c:v>
                </c:pt>
                <c:pt idx="9">
                  <c:v>2.113</c:v>
                </c:pt>
                <c:pt idx="10">
                  <c:v>2.1930000000000001</c:v>
                </c:pt>
                <c:pt idx="11">
                  <c:v>2.1989999999999998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9-4B23-9D80-F4CB35732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53541448"/>
        <c:axId val="853541776"/>
      </c:barChart>
      <c:lineChart>
        <c:grouping val="standard"/>
        <c:varyColors val="0"/>
        <c:ser>
          <c:idx val="0"/>
          <c:order val="0"/>
          <c:tx>
            <c:strRef>
              <c:f>Ressource!$B$8</c:f>
              <c:strCache>
                <c:ptCount val="1"/>
                <c:pt idx="0">
                  <c:v>Resource Needs fast-track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>
                    <a:alpha val="95000"/>
                  </a:schemeClr>
                </a:solidFill>
              </a:ln>
              <a:effectLst/>
            </c:spPr>
          </c:marker>
          <c:cat>
            <c:numRef>
              <c:f>Ressource!$C$3:$Q$3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Ressource!$C$8:$Q$8</c:f>
              <c:numCache>
                <c:formatCode>General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3.98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9-4B23-9D80-F4CB35732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541448"/>
        <c:axId val="853541776"/>
      </c:lineChart>
      <c:lineChart>
        <c:grouping val="standard"/>
        <c:varyColors val="0"/>
        <c:ser>
          <c:idx val="2"/>
          <c:order val="2"/>
          <c:tx>
            <c:strRef>
              <c:f>Ressource!$B$10</c:f>
              <c:strCache>
                <c:ptCount val="1"/>
                <c:pt idx="0">
                  <c:v>AIDS deaths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Ressource!$C$10:$Q$10</c:f>
              <c:numCache>
                <c:formatCode>General</c:formatCode>
                <c:ptCount val="15"/>
                <c:pt idx="0">
                  <c:v>420000</c:v>
                </c:pt>
                <c:pt idx="1">
                  <c:v>410000</c:v>
                </c:pt>
                <c:pt idx="2">
                  <c:v>400000</c:v>
                </c:pt>
                <c:pt idx="3">
                  <c:v>380000</c:v>
                </c:pt>
                <c:pt idx="4">
                  <c:v>370000</c:v>
                </c:pt>
                <c:pt idx="5">
                  <c:v>360000</c:v>
                </c:pt>
                <c:pt idx="6">
                  <c:v>350000</c:v>
                </c:pt>
                <c:pt idx="7">
                  <c:v>340000</c:v>
                </c:pt>
                <c:pt idx="8">
                  <c:v>320000</c:v>
                </c:pt>
                <c:pt idx="9">
                  <c:v>310000</c:v>
                </c:pt>
                <c:pt idx="10">
                  <c:v>300000</c:v>
                </c:pt>
                <c:pt idx="11">
                  <c:v>280000</c:v>
                </c:pt>
                <c:pt idx="12">
                  <c:v>#N/A</c:v>
                </c:pt>
                <c:pt idx="13">
                  <c:v>#N/A</c:v>
                </c:pt>
                <c:pt idx="14">
                  <c:v>87000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9-4B23-9D80-F4CB35732A57}"/>
            </c:ext>
          </c:extLst>
        </c:ser>
        <c:ser>
          <c:idx val="3"/>
          <c:order val="3"/>
          <c:tx>
            <c:strRef>
              <c:f>Ressource!$B$11</c:f>
              <c:strCache>
                <c:ptCount val="1"/>
                <c:pt idx="0">
                  <c:v>New HIV infections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Ressource!$C$11:$Q$11</c:f>
              <c:numCache>
                <c:formatCode>General</c:formatCode>
                <c:ptCount val="15"/>
                <c:pt idx="0">
                  <c:v>460000</c:v>
                </c:pt>
                <c:pt idx="1">
                  <c:v>440000</c:v>
                </c:pt>
                <c:pt idx="2">
                  <c:v>430000</c:v>
                </c:pt>
                <c:pt idx="3">
                  <c:v>420000</c:v>
                </c:pt>
                <c:pt idx="4">
                  <c:v>410000</c:v>
                </c:pt>
                <c:pt idx="5">
                  <c:v>400000</c:v>
                </c:pt>
                <c:pt idx="6">
                  <c:v>390000</c:v>
                </c:pt>
                <c:pt idx="7">
                  <c:v>390000</c:v>
                </c:pt>
                <c:pt idx="8">
                  <c:v>380000</c:v>
                </c:pt>
                <c:pt idx="9">
                  <c:v>380000</c:v>
                </c:pt>
                <c:pt idx="10">
                  <c:v>380000</c:v>
                </c:pt>
                <c:pt idx="11">
                  <c:v>370000</c:v>
                </c:pt>
                <c:pt idx="12">
                  <c:v>#N/A</c:v>
                </c:pt>
                <c:pt idx="13">
                  <c:v>#N/A</c:v>
                </c:pt>
                <c:pt idx="14">
                  <c:v>67000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29-4B23-9D80-F4CB35732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589336"/>
        <c:axId val="853586712"/>
      </c:lineChart>
      <c:catAx>
        <c:axId val="853541448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541776"/>
        <c:crosses val="autoZero"/>
        <c:auto val="1"/>
        <c:lblAlgn val="ctr"/>
        <c:lblOffset val="100"/>
        <c:noMultiLvlLbl val="0"/>
      </c:catAx>
      <c:valAx>
        <c:axId val="85354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/>
                  <a:t>Bilion</a:t>
                </a:r>
                <a:r>
                  <a:rPr lang="fr-FR" b="1" baseline="0"/>
                  <a:t> USD</a:t>
                </a:r>
                <a:endParaRPr lang="fr-FR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541448"/>
        <c:crosses val="autoZero"/>
        <c:crossBetween val="between"/>
      </c:valAx>
      <c:valAx>
        <c:axId val="8535867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589336"/>
        <c:crosses val="max"/>
        <c:crossBetween val="between"/>
      </c:valAx>
      <c:catAx>
        <c:axId val="853589336"/>
        <c:scaling>
          <c:orientation val="minMax"/>
        </c:scaling>
        <c:delete val="1"/>
        <c:axPos val="b"/>
        <c:majorTickMark val="out"/>
        <c:minorTickMark val="none"/>
        <c:tickLblPos val="nextTo"/>
        <c:crossAx val="853586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02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d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47DC-1AA8-CD4D-93E8-5E3CE328FB4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81652"/>
            <a:ext cx="5050367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ooter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57203" y="4841853"/>
            <a:ext cx="4618564" cy="2458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.pd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.pd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90-90-90-wordmark-2018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50987" y="863907"/>
            <a:ext cx="3014027" cy="1356741"/>
          </a:xfrm>
          <a:prstGeom prst="rect">
            <a:avLst/>
          </a:prstGeom>
        </p:spPr>
      </p:pic>
      <p:pic>
        <p:nvPicPr>
          <p:cNvPr id="12" name="Picture 11" descr="90-90-90-Sponsors-2018-stacked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46036" y="2832100"/>
            <a:ext cx="3223928" cy="1492250"/>
          </a:xfrm>
          <a:prstGeom prst="rect">
            <a:avLst/>
          </a:prstGeom>
        </p:spPr>
      </p:pic>
      <p:pic>
        <p:nvPicPr>
          <p:cNvPr id="8" name="Picture 7" descr="canal-hous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-1"/>
            <a:ext cx="4572003" cy="5143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0D3B88B-9910-49EB-93C2-BCBA4E5647AB}"/>
              </a:ext>
            </a:extLst>
          </p:cNvPr>
          <p:cNvSpPr txBox="1">
            <a:spLocks/>
          </p:cNvSpPr>
          <p:nvPr/>
        </p:nvSpPr>
        <p:spPr bwMode="auto">
          <a:xfrm>
            <a:off x="1415654" y="0"/>
            <a:ext cx="582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Unfinished business (c)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424BEF51-CCC6-4968-B6CF-96486DF5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654" y="534545"/>
            <a:ext cx="6443457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resources to sustain the gains</a:t>
            </a:r>
            <a:endParaRPr lang="en-US" altLang="en-US" sz="135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4E5CCD-9994-4E0D-9B66-9D677AC4AC8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6592" y="921355"/>
          <a:ext cx="8110330" cy="371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75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AFBA-B2C0-48EC-9E21-81FEE7E6D419}"/>
              </a:ext>
            </a:extLst>
          </p:cNvPr>
          <p:cNvSpPr txBox="1">
            <a:spLocks/>
          </p:cNvSpPr>
          <p:nvPr/>
        </p:nvSpPr>
        <p:spPr bwMode="auto">
          <a:xfrm>
            <a:off x="0" y="114364"/>
            <a:ext cx="9029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Action, Solidarity and Innovation to achieve fast-track targets by 2020 (a)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B1AAB-1FA4-461A-B33F-436556AFE47B}"/>
              </a:ext>
            </a:extLst>
          </p:cNvPr>
          <p:cNvSpPr txBox="1"/>
          <p:nvPr/>
        </p:nvSpPr>
        <p:spPr>
          <a:xfrm>
            <a:off x="296141" y="622498"/>
            <a:ext cx="855171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arenBoth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Enhanced political mobilization, advocacy and policy change to support innovation, investment and acceleration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leadership needed now more than ever.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arenBoth"/>
              <a:tabLst>
                <a:tab pos="457200" algn="l"/>
              </a:tabLst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arenBoth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and renewed involvement of and partnership with civil society in community-based service delivery for 90-90-90 – community responses to reach those being left behind: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index-case testing (and treatment) for young women, young men and adolescents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Accelerated pediatric testing and treatment – elimination is the goal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Address stigma, discrimination and service access for key populations and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PLHIV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0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AFBA-B2C0-48EC-9E21-81FEE7E6D419}"/>
              </a:ext>
            </a:extLst>
          </p:cNvPr>
          <p:cNvSpPr txBox="1">
            <a:spLocks/>
          </p:cNvSpPr>
          <p:nvPr/>
        </p:nvSpPr>
        <p:spPr bwMode="auto">
          <a:xfrm>
            <a:off x="1" y="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Action, Solidarity and Innovation to achieve fast-track targets by 2020 (b)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37A55-EFA4-40DD-8F0A-0AE3D4B98684}"/>
              </a:ext>
            </a:extLst>
          </p:cNvPr>
          <p:cNvSpPr txBox="1"/>
          <p:nvPr/>
        </p:nvSpPr>
        <p:spPr>
          <a:xfrm>
            <a:off x="124692" y="400110"/>
            <a:ext cx="88530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Innovate, promote and expand diversified testing and treatment service delivery approaches – “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demedicalisation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(4) Renewed and intensified focus on prevention is critical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for every three dollars going to treatment, one should go to combination prevention efforts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(5) Shared Responsibility and Global Solidarity on the Fast Track if we are to succeed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Sustained and increased domestic financial resources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Partners must continue to invest strategically to leverage results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Innovation in the financing of health -- elimination of user fee models throughout the region, adoption of UHC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3985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pc="100" dirty="0">
                <a:solidFill>
                  <a:schemeClr val="bg1"/>
                </a:solidFill>
                <a:latin typeface="Arial Narrow"/>
              </a:rPr>
              <a:t>Action, Innovation and Solidarity In Motion -- Building on momentum to close the gaps and leave no one behind in West and Central Africa</a:t>
            </a:r>
            <a:endParaRPr lang="en-CH" sz="2400" spc="100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830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100" dirty="0">
                <a:solidFill>
                  <a:schemeClr val="bg1"/>
                </a:solidFill>
                <a:latin typeface="Arial Narrow"/>
                <a:cs typeface="Arial Narrow"/>
              </a:rPr>
              <a:t>Patrick </a:t>
            </a:r>
            <a:r>
              <a:rPr lang="en-US" sz="1600" spc="100" dirty="0" err="1">
                <a:solidFill>
                  <a:schemeClr val="bg1"/>
                </a:solidFill>
                <a:latin typeface="Arial Narrow"/>
                <a:cs typeface="Arial Narrow"/>
              </a:rPr>
              <a:t>Brenny,</a:t>
            </a:r>
            <a:r>
              <a:rPr lang="en-US" sz="1600" spc="100" dirty="0">
                <a:solidFill>
                  <a:schemeClr val="bg1"/>
                </a:solidFill>
                <a:latin typeface="Arial Narrow"/>
                <a:cs typeface="Arial Narrow"/>
              </a:rPr>
              <a:t> UNAIDS RST-WCA</a:t>
            </a:r>
          </a:p>
        </p:txBody>
      </p:sp>
      <p:pic>
        <p:nvPicPr>
          <p:cNvPr id="11" name="Picture 10" descr="90-90-90-wordmark-2018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50987" y="863907"/>
            <a:ext cx="3014027" cy="1356741"/>
          </a:xfrm>
          <a:prstGeom prst="rect">
            <a:avLst/>
          </a:prstGeom>
        </p:spPr>
      </p:pic>
      <p:pic>
        <p:nvPicPr>
          <p:cNvPr id="12" name="Picture 11" descr="90-90-90-Sponsors-2018-stacked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46036" y="2832100"/>
            <a:ext cx="3223928" cy="1492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0D3B88B-9910-49EB-93C2-BCBA4E5647AB}"/>
              </a:ext>
            </a:extLst>
          </p:cNvPr>
          <p:cNvSpPr txBox="1">
            <a:spLocks/>
          </p:cNvSpPr>
          <p:nvPr/>
        </p:nvSpPr>
        <p:spPr bwMode="auto">
          <a:xfrm>
            <a:off x="342228" y="129747"/>
            <a:ext cx="5829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in West and Central Africa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424BEF51-CCC6-4968-B6CF-96486DF5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0" y="665848"/>
            <a:ext cx="4364948" cy="426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Tangible progress made since the call for actions in 2016 (HLM)</a:t>
            </a:r>
          </a:p>
          <a:p>
            <a:pPr marL="214313" indent="-214313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 in key trends of the epidemic</a:t>
            </a:r>
          </a:p>
          <a:p>
            <a:pPr marL="559594" lvl="1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of world population but 17% of all People Living with HIV worldwide (6.1 million in 2017)</a:t>
            </a:r>
          </a:p>
          <a:p>
            <a:pPr marL="559594" lvl="1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of all AIDS related deaths and 21% of new infection worldwide</a:t>
            </a:r>
          </a:p>
          <a:p>
            <a:pPr marL="559594" lvl="1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 coverage of ART treatment among children</a:t>
            </a:r>
          </a:p>
          <a:p>
            <a:pPr marL="214313" indent="-214313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Humanitarian and security situation</a:t>
            </a:r>
          </a:p>
          <a:p>
            <a:pPr marL="214313" indent="-214313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scale up efforts to reach the 90-90-90 targets</a:t>
            </a:r>
          </a:p>
          <a:p>
            <a:pPr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1C7C1C-AD40-4AC8-801D-EE331BA4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11" y="1079392"/>
            <a:ext cx="3804811" cy="2768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0D3B88B-9910-49EB-93C2-BCBA4E5647AB}"/>
              </a:ext>
            </a:extLst>
          </p:cNvPr>
          <p:cNvSpPr txBox="1">
            <a:spLocks/>
          </p:cNvSpPr>
          <p:nvPr/>
        </p:nvSpPr>
        <p:spPr bwMode="auto">
          <a:xfrm>
            <a:off x="1415654" y="78794"/>
            <a:ext cx="582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WCA catch-up plan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424BEF51-CCC6-4968-B6CF-96486DF5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872199"/>
            <a:ext cx="8722581" cy="38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implemented from 2017 to end 2018</a:t>
            </a:r>
          </a:p>
          <a:p>
            <a:pPr marL="559594" lvl="1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countries in the 1</a:t>
            </a:r>
            <a:r>
              <a:rPr lang="en-US" altLang="en-US" sz="1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 (80% of PLHIV in WCA)</a:t>
            </a:r>
          </a:p>
          <a:p>
            <a:pPr marL="559594" lvl="1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10 additional countries thereafter</a:t>
            </a:r>
          </a:p>
          <a:p>
            <a:pPr marL="559594" lvl="1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endParaRPr lang="en-US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Strategic objectives by end 2018</a:t>
            </a:r>
          </a:p>
          <a:p>
            <a:pPr marL="559594" lvl="1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At least 850 000 people, including 60 000 children, diagnosed as living with HIV but not yet enrolled in care will receive sustained high-quality antiretroviral therapy by mid-2018. This represents an estimated 65% of the number of previously tested but untreated people.</a:t>
            </a:r>
          </a:p>
          <a:p>
            <a:pPr marL="559594" lvl="1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An additional 250 000 people living with HIV, including 60 000 children, have been newly tested, know their HIV-positive status and are linked to sustained high-quality antiretroviral therapy by mid-2018.</a:t>
            </a:r>
          </a:p>
          <a:p>
            <a:pPr marL="559594" lvl="1"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 additional 100 000 pregnant women living with HIV will receive sustained high-quality antiretroviral therapy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16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0D3B88B-9910-49EB-93C2-BCBA4E5647AB}"/>
              </a:ext>
            </a:extLst>
          </p:cNvPr>
          <p:cNvSpPr txBox="1">
            <a:spLocks/>
          </p:cNvSpPr>
          <p:nvPr/>
        </p:nvSpPr>
        <p:spPr bwMode="auto">
          <a:xfrm>
            <a:off x="1415654" y="-8091"/>
            <a:ext cx="582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 (a)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424BEF51-CCC6-4968-B6CF-96486DF5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654" y="533758"/>
            <a:ext cx="6443457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test and treatment outcomes</a:t>
            </a:r>
            <a:endParaRPr lang="en-US" altLang="en-US" sz="135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19292F-3D14-451D-AF9B-92350502B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22015"/>
              </p:ext>
            </p:extLst>
          </p:nvPr>
        </p:nvGraphicFramePr>
        <p:xfrm>
          <a:off x="254442" y="963954"/>
          <a:ext cx="8515847" cy="354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58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0D3B88B-9910-49EB-93C2-BCBA4E5647AB}"/>
              </a:ext>
            </a:extLst>
          </p:cNvPr>
          <p:cNvSpPr txBox="1">
            <a:spLocks/>
          </p:cNvSpPr>
          <p:nvPr/>
        </p:nvSpPr>
        <p:spPr bwMode="auto">
          <a:xfrm>
            <a:off x="1415654" y="-8091"/>
            <a:ext cx="582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 (a)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424BEF51-CCC6-4968-B6CF-96486DF5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654" y="565562"/>
            <a:ext cx="6443457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test and treatment outcomes</a:t>
            </a:r>
            <a:endParaRPr lang="en-US" altLang="en-US" sz="135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FE86D-2F30-404E-90E1-2413657E7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219"/>
            <a:ext cx="9144000" cy="3359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63552A-843D-437E-B251-9E0C72893DA3}"/>
              </a:ext>
            </a:extLst>
          </p:cNvPr>
          <p:cNvSpPr txBox="1"/>
          <p:nvPr/>
        </p:nvSpPr>
        <p:spPr>
          <a:xfrm>
            <a:off x="2528515" y="1103445"/>
            <a:ext cx="465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Test and </a:t>
            </a:r>
            <a:r>
              <a:rPr lang="en-US" dirty="0"/>
              <a:t>treatment</a:t>
            </a:r>
            <a:r>
              <a:rPr lang="fr-FR" dirty="0"/>
              <a:t> cascade in WCA in 2017</a:t>
            </a:r>
          </a:p>
        </p:txBody>
      </p:sp>
    </p:spTree>
    <p:extLst>
      <p:ext uri="{BB962C8B-B14F-4D97-AF65-F5344CB8AC3E}">
        <p14:creationId xmlns:p14="http://schemas.microsoft.com/office/powerpoint/2010/main" val="285900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0D3B88B-9910-49EB-93C2-BCBA4E5647AB}"/>
              </a:ext>
            </a:extLst>
          </p:cNvPr>
          <p:cNvSpPr txBox="1">
            <a:spLocks/>
          </p:cNvSpPr>
          <p:nvPr/>
        </p:nvSpPr>
        <p:spPr bwMode="auto">
          <a:xfrm>
            <a:off x="294521" y="7906"/>
            <a:ext cx="582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 (b)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00AF58-D32E-4272-AA2B-ACF697403DB6}"/>
              </a:ext>
            </a:extLst>
          </p:cNvPr>
          <p:cNvSpPr/>
          <p:nvPr/>
        </p:nvSpPr>
        <p:spPr>
          <a:xfrm>
            <a:off x="5570882" y="934277"/>
            <a:ext cx="3414092" cy="190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  <a:r>
              <a:rPr lang="en-US" sz="1350" b="1" dirty="0"/>
              <a:t>Testing options are being broadened</a:t>
            </a:r>
            <a:r>
              <a:rPr lang="en-US" sz="135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Focus on index-based testing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Self- and home-based testing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Location-based testing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Public-private partnerships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Voluntary and provider-initiated counselling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Engaging the most affected populations in testing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2B868-9DC2-46CA-8420-5EC2479EF4C2}"/>
              </a:ext>
            </a:extLst>
          </p:cNvPr>
          <p:cNvSpPr/>
          <p:nvPr/>
        </p:nvSpPr>
        <p:spPr>
          <a:xfrm>
            <a:off x="5570882" y="3005688"/>
            <a:ext cx="3414092" cy="1526556"/>
          </a:xfrm>
          <a:prstGeom prst="rect">
            <a:avLst/>
          </a:prstGeom>
          <a:solidFill>
            <a:srgbClr val="009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Delivery of treatment is more flexible</a:t>
            </a:r>
            <a:r>
              <a:rPr lang="en-US" sz="1350" dirty="0"/>
              <a:t>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Offer treatment immediately after a positive test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Longer-lasting prescriptions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Community-based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Seek and treat men who miss treatment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BD591F0-0B54-43EA-9D7D-EB6493B5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3" y="839818"/>
            <a:ext cx="4575653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service delivery</a:t>
            </a:r>
            <a:endParaRPr lang="en-US" altLang="en-US" sz="135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9198CB-D2BC-421B-9728-767D0B03D72B}"/>
              </a:ext>
            </a:extLst>
          </p:cNvPr>
          <p:cNvSpPr/>
          <p:nvPr/>
        </p:nvSpPr>
        <p:spPr>
          <a:xfrm>
            <a:off x="3557466" y="827433"/>
            <a:ext cx="1885950" cy="18486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 Communities, affected populations and local authorities plan and lead the AIDS response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08E334-E00E-4088-AE7C-28420A6AE63C}"/>
              </a:ext>
            </a:extLst>
          </p:cNvPr>
          <p:cNvSpPr/>
          <p:nvPr/>
        </p:nvSpPr>
        <p:spPr>
          <a:xfrm>
            <a:off x="3565417" y="2784917"/>
            <a:ext cx="1885950" cy="18486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 Health service delivery is becoming more and more diversified </a:t>
            </a:r>
            <a:r>
              <a:rPr lang="en-GB" sz="1350" dirty="0"/>
              <a:t>– </a:t>
            </a:r>
            <a:r>
              <a:rPr lang="en-GB" sz="1350" b="1" i="1" dirty="0"/>
              <a:t>user fees an issue to address</a:t>
            </a:r>
            <a:endParaRPr lang="en-US" sz="1350" b="1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01854-CE3B-4737-B89A-7414DD3A3965}"/>
              </a:ext>
            </a:extLst>
          </p:cNvPr>
          <p:cNvSpPr/>
          <p:nvPr/>
        </p:nvSpPr>
        <p:spPr>
          <a:xfrm>
            <a:off x="45348" y="3376820"/>
            <a:ext cx="3373713" cy="10510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Increased use of new technologies: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PreP</a:t>
            </a: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Point-of-Care tests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VL - testing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A5092C-E663-45B3-9139-595A9BBF1848}"/>
              </a:ext>
            </a:extLst>
          </p:cNvPr>
          <p:cNvSpPr/>
          <p:nvPr/>
        </p:nvSpPr>
        <p:spPr>
          <a:xfrm>
            <a:off x="45348" y="1359732"/>
            <a:ext cx="3294200" cy="7260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WCA political leadership exerts robust leadership to Fast-Track the response</a:t>
            </a:r>
            <a:endParaRPr lang="en-CH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693623-F56D-4E5B-8701-D03147DC5B1E}"/>
              </a:ext>
            </a:extLst>
          </p:cNvPr>
          <p:cNvSpPr/>
          <p:nvPr/>
        </p:nvSpPr>
        <p:spPr>
          <a:xfrm>
            <a:off x="45348" y="2314869"/>
            <a:ext cx="3294199" cy="722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and new resources are increasingly focalised on the fast-track efforts </a:t>
            </a:r>
            <a:endParaRPr lang="en-CH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6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0D3B88B-9910-49EB-93C2-BCBA4E5647AB}"/>
              </a:ext>
            </a:extLst>
          </p:cNvPr>
          <p:cNvSpPr txBox="1">
            <a:spLocks/>
          </p:cNvSpPr>
          <p:nvPr/>
        </p:nvSpPr>
        <p:spPr bwMode="auto">
          <a:xfrm>
            <a:off x="1415654" y="3469"/>
            <a:ext cx="582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Unfinished business (a)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424BEF51-CCC6-4968-B6CF-96486DF5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654" y="519350"/>
            <a:ext cx="6443457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Stagnation in pregnant women access to ARV</a:t>
            </a:r>
            <a:endParaRPr lang="en-US" altLang="en-US" sz="135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1F72FA-B9AA-4A43-B1EA-C985D9782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965215"/>
              </p:ext>
            </p:extLst>
          </p:nvPr>
        </p:nvGraphicFramePr>
        <p:xfrm>
          <a:off x="318052" y="907440"/>
          <a:ext cx="7967207" cy="368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35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6509-A4A6-465C-9DD5-DDE74C80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" y="75431"/>
            <a:ext cx="6477755" cy="490783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Unfinished Business (b)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F527A-5A0A-4C1F-AF57-211C18E02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10"/>
          <a:stretch/>
        </p:blipFill>
        <p:spPr>
          <a:xfrm>
            <a:off x="1184133" y="1788092"/>
            <a:ext cx="3290452" cy="280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A44692-4640-4BC3-A2BE-AA268F5E2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62" b="6802"/>
          <a:stretch/>
        </p:blipFill>
        <p:spPr>
          <a:xfrm>
            <a:off x="4669417" y="1790063"/>
            <a:ext cx="3290453" cy="2621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6D316-0DC9-46DF-BB48-0784FCEBA376}"/>
              </a:ext>
            </a:extLst>
          </p:cNvPr>
          <p:cNvSpPr txBox="1"/>
          <p:nvPr/>
        </p:nvSpPr>
        <p:spPr>
          <a:xfrm>
            <a:off x="1520190" y="1053636"/>
            <a:ext cx="6158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>
                <a:solidFill>
                  <a:srgbClr val="8C8481"/>
                </a:solidFill>
                <a:latin typeface="Avenir Light"/>
              </a:rPr>
              <a:t>Cascade of services for preventing vertical transmission, number of new infections and transmission rate, 2017</a:t>
            </a:r>
            <a:endParaRPr lang="en-GB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E32CD-7D62-4DB5-B75A-39AF64108845}"/>
              </a:ext>
            </a:extLst>
          </p:cNvPr>
          <p:cNvSpPr txBox="1"/>
          <p:nvPr/>
        </p:nvSpPr>
        <p:spPr>
          <a:xfrm>
            <a:off x="5234705" y="1605131"/>
            <a:ext cx="23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C8481"/>
                </a:solidFill>
                <a:latin typeface="Avenir Light"/>
              </a:rPr>
              <a:t>Western and central Africa</a:t>
            </a:r>
            <a:endParaRPr lang="en-GB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B8B2D-AE25-4520-BD9C-BF59444BF100}"/>
              </a:ext>
            </a:extLst>
          </p:cNvPr>
          <p:cNvSpPr txBox="1"/>
          <p:nvPr/>
        </p:nvSpPr>
        <p:spPr>
          <a:xfrm>
            <a:off x="1714265" y="1600957"/>
            <a:ext cx="23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C8481"/>
                </a:solidFill>
                <a:latin typeface="Avenir Light"/>
              </a:rPr>
              <a:t>Eastern and southern Africa</a:t>
            </a:r>
            <a:endParaRPr lang="en-GB" sz="1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D8F6C-7837-4B29-87F7-5BD56A2C5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589" y="4905836"/>
            <a:ext cx="623116" cy="1902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3ACDEB-F997-4834-9CB8-B6846FBCC9F1}"/>
              </a:ext>
            </a:extLst>
          </p:cNvPr>
          <p:cNvSpPr/>
          <p:nvPr/>
        </p:nvSpPr>
        <p:spPr>
          <a:xfrm>
            <a:off x="1544269" y="566214"/>
            <a:ext cx="671650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are being left behind</a:t>
            </a:r>
            <a:endParaRPr lang="en-US" altLang="en-US" sz="135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2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637</Words>
  <Application>Microsoft Office PowerPoint</Application>
  <PresentationFormat>On-screen Show (16:9)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Avenir Light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Unfinished Business (b)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Dominic Vecchiollo</dc:creator>
  <cp:lastModifiedBy>BRENNY, Patrick</cp:lastModifiedBy>
  <cp:revision>7</cp:revision>
  <dcterms:created xsi:type="dcterms:W3CDTF">2018-07-02T00:55:52Z</dcterms:created>
  <dcterms:modified xsi:type="dcterms:W3CDTF">2018-07-20T14:09:37Z</dcterms:modified>
</cp:coreProperties>
</file>